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Default Extension="jpeg" ContentType="image/jpeg"/>
  <Default Extension="xml" ContentType="application/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docProps/core.xml" ContentType="application/vnd.openxmlformats-package.core-properties+xml"/>
  <Override PartName="/ppt/slideLayouts/slideLayout4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10.xml" ContentType="application/vnd.openxmlformats-officedocument.presentationml.slideLayout+xml"/>
  <Override PartName="/ppt/slides/slide3.xml" ContentType="application/vnd.openxmlformats-officedocument.presentationml.slide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Default Extension="bin" ContentType="application/vnd.openxmlformats-officedocument.presentationml.printerSettings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  <p:sldId id="257" r:id="rId3"/>
    <p:sldId id="268" r:id="rId4"/>
    <p:sldId id="269" r:id="rId5"/>
    <p:sldId id="270" r:id="rId6"/>
    <p:sldId id="258" r:id="rId7"/>
    <p:sldId id="259" r:id="rId8"/>
    <p:sldId id="260" r:id="rId9"/>
    <p:sldId id="261" r:id="rId1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/>
    <p:restoredTop sz="94660"/>
  </p:normalViewPr>
  <p:slideViewPr>
    <p:cSldViewPr snapToGrid="0" snapToObjects="1">
      <p:cViewPr varScale="1">
        <p:scale>
          <a:sx n="86" d="100"/>
          <a:sy n="86" d="100"/>
        </p:scale>
        <p:origin x="-992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interSettings" Target="printerSettings/printerSettings1.bin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AF96F5-1A35-084E-8654-07BA241D5E5B}" type="datetimeFigureOut">
              <a:rPr lang="en-US" smtClean="0"/>
              <a:pPr/>
              <a:t>1/2/12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70FAE-2EC8-A74A-B947-A71823A19F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AF96F5-1A35-084E-8654-07BA241D5E5B}" type="datetimeFigureOut">
              <a:rPr lang="en-US" smtClean="0"/>
              <a:pPr/>
              <a:t>1/2/12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70FAE-2EC8-A74A-B947-A71823A19F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AF96F5-1A35-084E-8654-07BA241D5E5B}" type="datetimeFigureOut">
              <a:rPr lang="en-US" smtClean="0"/>
              <a:pPr/>
              <a:t>1/2/12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70FAE-2EC8-A74A-B947-A71823A19F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AF96F5-1A35-084E-8654-07BA241D5E5B}" type="datetimeFigureOut">
              <a:rPr lang="en-US" smtClean="0"/>
              <a:pPr/>
              <a:t>1/2/12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70FAE-2EC8-A74A-B947-A71823A19F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AF96F5-1A35-084E-8654-07BA241D5E5B}" type="datetimeFigureOut">
              <a:rPr lang="en-US" smtClean="0"/>
              <a:pPr/>
              <a:t>1/2/12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70FAE-2EC8-A74A-B947-A71823A19F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AF96F5-1A35-084E-8654-07BA241D5E5B}" type="datetimeFigureOut">
              <a:rPr lang="en-US" smtClean="0"/>
              <a:pPr/>
              <a:t>1/2/12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70FAE-2EC8-A74A-B947-A71823A19F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AF96F5-1A35-084E-8654-07BA241D5E5B}" type="datetimeFigureOut">
              <a:rPr lang="en-US" smtClean="0"/>
              <a:pPr/>
              <a:t>1/2/12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70FAE-2EC8-A74A-B947-A71823A19F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AF96F5-1A35-084E-8654-07BA241D5E5B}" type="datetimeFigureOut">
              <a:rPr lang="en-US" smtClean="0"/>
              <a:pPr/>
              <a:t>1/2/12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70FAE-2EC8-A74A-B947-A71823A19F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AF96F5-1A35-084E-8654-07BA241D5E5B}" type="datetimeFigureOut">
              <a:rPr lang="en-US" smtClean="0"/>
              <a:pPr/>
              <a:t>1/2/12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70FAE-2EC8-A74A-B947-A71823A19F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AF96F5-1A35-084E-8654-07BA241D5E5B}" type="datetimeFigureOut">
              <a:rPr lang="en-US" smtClean="0"/>
              <a:pPr/>
              <a:t>1/2/12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70FAE-2EC8-A74A-B947-A71823A19F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AF96F5-1A35-084E-8654-07BA241D5E5B}" type="datetimeFigureOut">
              <a:rPr lang="en-US" smtClean="0"/>
              <a:pPr/>
              <a:t>1/2/12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70FAE-2EC8-A74A-B947-A71823A19F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AF96F5-1A35-084E-8654-07BA241D5E5B}" type="datetimeFigureOut">
              <a:rPr lang="en-US" smtClean="0"/>
              <a:pPr/>
              <a:t>1/2/12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B70FAE-2EC8-A74A-B947-A71823A19F0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9.xml"/><Relationship Id="rId3" Type="http://schemas.openxmlformats.org/officeDocument/2006/relationships/slide" Target="slide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10134"/>
            <a:ext cx="7772400" cy="175742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Introduction to Interest Group Politics and Theories of Interest Groups Politics </a:t>
            </a:r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52509" y="2296835"/>
            <a:ext cx="5026734" cy="41624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The Role of Interest Groups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800"/>
              <a:t>Interest group</a:t>
            </a:r>
          </a:p>
          <a:p>
            <a:pPr lvl="1"/>
            <a:r>
              <a:rPr lang="en-US" sz="2400"/>
              <a:t>An organization of people with shared policy goals entering the policy process at several points to try to achieve those goals</a:t>
            </a:r>
          </a:p>
          <a:p>
            <a:pPr lvl="1"/>
            <a:r>
              <a:rPr lang="en-US" sz="2400"/>
              <a:t>Interest groups pursue their goals in many arenas.</a:t>
            </a:r>
          </a:p>
          <a:p>
            <a:r>
              <a:rPr lang="en-US" sz="2800"/>
              <a:t>Interest groups are distinct from parties.</a:t>
            </a:r>
          </a:p>
          <a:p>
            <a:pPr lvl="1"/>
            <a:r>
              <a:rPr lang="en-US" sz="2400"/>
              <a:t>Political parties fight election battles; interest groups do not field candidates for office but may choose sides.</a:t>
            </a:r>
          </a:p>
          <a:p>
            <a:pPr lvl="1"/>
            <a:r>
              <a:rPr lang="en-US" sz="2400"/>
              <a:t>Interest groups are policy specialists; political parties are policy generalists.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5" grpId="0" build="p" bldLvl="2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Interest Groups: Good or Evil?</a:t>
            </a:r>
          </a:p>
        </p:txBody>
      </p:sp>
      <p:sp>
        <p:nvSpPr>
          <p:cNvPr id="2048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Alexis de Tocqueville</a:t>
            </a:r>
          </a:p>
          <a:p>
            <a:pPr>
              <a:buFont typeface="Arial" charset="0"/>
              <a:buNone/>
            </a:pPr>
            <a:endParaRPr lang="en-US" smtClean="0"/>
          </a:p>
        </p:txBody>
      </p:sp>
      <p:pic>
        <p:nvPicPr>
          <p:cNvPr id="2048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91063" y="1177925"/>
            <a:ext cx="3995737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ounded Rectangle 5"/>
          <p:cNvSpPr/>
          <p:nvPr/>
        </p:nvSpPr>
        <p:spPr>
          <a:xfrm>
            <a:off x="457200" y="2405063"/>
            <a:ext cx="4970463" cy="2306637"/>
          </a:xfrm>
          <a:prstGeom prst="round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900" dirty="0"/>
              <a:t>“</a:t>
            </a:r>
            <a:r>
              <a:rPr lang="en-US" sz="2900" b="1" dirty="0"/>
              <a:t>Americans of all ages, all conditions, and all dispositions constantly form associations.”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Interest Groups: Good or Evil?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25938" y="1600200"/>
            <a:ext cx="4606925" cy="4525963"/>
          </a:xfrm>
        </p:spPr>
        <p:txBody>
          <a:bodyPr/>
          <a:lstStyle/>
          <a:p>
            <a:r>
              <a:rPr lang="en-US" smtClean="0"/>
              <a:t>Differences between factions were inevitable</a:t>
            </a:r>
          </a:p>
          <a:p>
            <a:r>
              <a:rPr lang="en-US" smtClean="0"/>
              <a:t>Factions would be controlled through size and diversity of nation as well as through government structure</a:t>
            </a:r>
          </a:p>
          <a:p>
            <a:endParaRPr lang="en-US" smtClean="0"/>
          </a:p>
          <a:p>
            <a:endParaRPr lang="en-US" smtClean="0"/>
          </a:p>
        </p:txBody>
      </p:sp>
      <p:pic>
        <p:nvPicPr>
          <p:cNvPr id="2150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1417638"/>
            <a:ext cx="3868738" cy="3586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457200" y="5003800"/>
            <a:ext cx="3868738" cy="1108075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en-US" dirty="0"/>
              <a:t>“</a:t>
            </a:r>
            <a:r>
              <a:rPr lang="en-US" sz="3300" b="1" dirty="0"/>
              <a:t>Liberty is to faction what air is to fire”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Interest Groups: Good or Evil?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American Criticisms of Interest Groups </a:t>
            </a:r>
          </a:p>
          <a:p>
            <a:pPr lvl="1"/>
            <a:r>
              <a:rPr lang="en-US" smtClean="0"/>
              <a:t>They do not offer equal representation to all </a:t>
            </a:r>
          </a:p>
          <a:p>
            <a:pPr lvl="1"/>
            <a:r>
              <a:rPr lang="en-US" smtClean="0"/>
              <a:t>20% believe lobbyists bribe Congress </a:t>
            </a:r>
          </a:p>
          <a:p>
            <a:pPr lvl="1"/>
            <a:endParaRPr lang="en-US" smtClean="0"/>
          </a:p>
          <a:p>
            <a:r>
              <a:rPr lang="en-US" smtClean="0"/>
              <a:t>We dislike interest groups as a whole, but we like those who represent our views.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Theories of Interest Group Politics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2800"/>
              <a:t>Pluralist Theory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Politics is mainly a competition among groups, each one pressing for its own preferred policies.</a:t>
            </a:r>
          </a:p>
          <a:p>
            <a:pPr>
              <a:lnSpc>
                <a:spcPct val="90000"/>
              </a:lnSpc>
            </a:pPr>
            <a:r>
              <a:rPr lang="en-US" sz="2800"/>
              <a:t>Elite Theory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Societies are divided along class lines and an upper-class elite rules, regardless of the formal niceties of governmental organization.</a:t>
            </a:r>
          </a:p>
          <a:p>
            <a:pPr>
              <a:lnSpc>
                <a:spcPct val="90000"/>
              </a:lnSpc>
            </a:pPr>
            <a:r>
              <a:rPr lang="en-US" sz="2800"/>
              <a:t>Hyperpluralist Theory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Groups are so strong that government is weakened. This is an extreme, exaggerated form of pluralism.</a:t>
            </a:r>
          </a:p>
        </p:txBody>
      </p:sp>
      <p:sp>
        <p:nvSpPr>
          <p:cNvPr id="6148" name="AutoShape 4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3427413" y="2586038"/>
            <a:ext cx="2741612" cy="612775"/>
          </a:xfrm>
          <a:prstGeom prst="actionButtonBlank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149" name="AutoShape 5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3657600" y="3810000"/>
            <a:ext cx="2362200" cy="533400"/>
          </a:xfrm>
          <a:prstGeom prst="actionButtonBlank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150" name="AutoShape 6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2895600" y="4876800"/>
            <a:ext cx="3810000" cy="685800"/>
          </a:xfrm>
          <a:prstGeom prst="actionButtonBlank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Theories of Interest Group Politics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Pluralism and Group Theory </a:t>
            </a:r>
          </a:p>
          <a:p>
            <a:pPr lvl="1"/>
            <a:r>
              <a:rPr lang="en-US"/>
              <a:t>Groups provide a key link between the people and the government.</a:t>
            </a:r>
          </a:p>
          <a:p>
            <a:pPr lvl="1"/>
            <a:r>
              <a:rPr lang="en-US"/>
              <a:t>Groups compete and no one group will become too dominant.</a:t>
            </a:r>
          </a:p>
          <a:p>
            <a:pPr lvl="1"/>
            <a:r>
              <a:rPr lang="en-US"/>
              <a:t>Groups play by the “rules of the game.”</a:t>
            </a:r>
          </a:p>
          <a:p>
            <a:pPr lvl="1"/>
            <a:r>
              <a:rPr lang="en-US"/>
              <a:t>Groups weak in one resource may use another.</a:t>
            </a:r>
          </a:p>
          <a:p>
            <a:pPr lvl="1"/>
            <a:r>
              <a:rPr lang="en-US"/>
              <a:t>Lobbying is open to all so is not a problem.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5" grpId="0" build="p" bldLvl="2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Pluralism</a:t>
            </a:r>
            <a:endParaRPr lang="en-US" dirty="0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800"/>
              <a:t>Elites and the Denial of Pluralism</a:t>
            </a:r>
          </a:p>
          <a:p>
            <a:pPr lvl="1"/>
            <a:r>
              <a:rPr lang="en-US" sz="2400"/>
              <a:t>Real power is held by the relatively few.</a:t>
            </a:r>
          </a:p>
          <a:p>
            <a:pPr lvl="1"/>
            <a:r>
              <a:rPr lang="en-US" sz="2400"/>
              <a:t>The largest corporations hold the most power.</a:t>
            </a:r>
          </a:p>
          <a:p>
            <a:pPr lvl="1"/>
            <a:r>
              <a:rPr lang="en-US" sz="2400"/>
              <a:t>Elite power is fortified by a system of interlocking directorates of these corporations and other institutions.</a:t>
            </a:r>
          </a:p>
          <a:p>
            <a:pPr lvl="1"/>
            <a:r>
              <a:rPr lang="en-US" sz="2400"/>
              <a:t>Other groups may win many minor policy battles, but elites prevail when it comes to big policy decisions.</a:t>
            </a:r>
          </a:p>
          <a:p>
            <a:pPr lvl="1"/>
            <a:r>
              <a:rPr lang="en-US" sz="2400"/>
              <a:t>Lobbying is a problem because it benefits the few at the expense of the many.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9" grpId="0" build="p" bldLvl="2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err="1" smtClean="0"/>
              <a:t>Hyperpluralism</a:t>
            </a:r>
            <a:endParaRPr lang="en-US" dirty="0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2400" dirty="0" err="1"/>
              <a:t>Subgovernments</a:t>
            </a:r>
            <a:r>
              <a:rPr lang="en-US" sz="2400" dirty="0"/>
              <a:t> </a:t>
            </a:r>
          </a:p>
          <a:p>
            <a:pPr lvl="1">
              <a:lnSpc>
                <a:spcPct val="90000"/>
              </a:lnSpc>
            </a:pPr>
            <a:r>
              <a:rPr lang="en-US" sz="2000" dirty="0"/>
              <a:t>Networks of groups that exercise a great deal of control over specific policy areas.</a:t>
            </a:r>
          </a:p>
          <a:p>
            <a:pPr lvl="1">
              <a:lnSpc>
                <a:spcPct val="90000"/>
              </a:lnSpc>
            </a:pPr>
            <a:r>
              <a:rPr lang="en-US" sz="2000" dirty="0"/>
              <a:t>Consist of interest groups, government agency, and congressional committees that handle particular policies</a:t>
            </a:r>
          </a:p>
          <a:p>
            <a:pPr lvl="1">
              <a:lnSpc>
                <a:spcPct val="90000"/>
              </a:lnSpc>
            </a:pPr>
            <a:r>
              <a:rPr lang="en-US" sz="2000" dirty="0"/>
              <a:t>Also known as iron triangles</a:t>
            </a:r>
          </a:p>
          <a:p>
            <a:pPr lvl="1">
              <a:lnSpc>
                <a:spcPct val="90000"/>
              </a:lnSpc>
            </a:pPr>
            <a:endParaRPr lang="en-US" sz="2000" dirty="0"/>
          </a:p>
          <a:p>
            <a:pPr>
              <a:lnSpc>
                <a:spcPct val="90000"/>
              </a:lnSpc>
            </a:pPr>
            <a:r>
              <a:rPr lang="en-US" sz="2400" dirty="0"/>
              <a:t>The</a:t>
            </a:r>
            <a:r>
              <a:rPr lang="en-US" sz="2400" dirty="0" smtClean="0"/>
              <a:t> </a:t>
            </a:r>
            <a:r>
              <a:rPr lang="en-US" sz="2400" dirty="0" err="1" smtClean="0"/>
              <a:t>H</a:t>
            </a:r>
            <a:r>
              <a:rPr lang="en-US" sz="2400" dirty="0" err="1" smtClean="0"/>
              <a:t>yperpluralist</a:t>
            </a:r>
            <a:r>
              <a:rPr lang="en-US" sz="2400" dirty="0" smtClean="0"/>
              <a:t> </a:t>
            </a:r>
            <a:r>
              <a:rPr lang="en-US" sz="2400" dirty="0" err="1" smtClean="0"/>
              <a:t>C</a:t>
            </a:r>
            <a:r>
              <a:rPr lang="en-US" sz="2400" dirty="0" err="1" smtClean="0"/>
              <a:t>critique</a:t>
            </a:r>
            <a:endParaRPr lang="en-US" sz="2400" dirty="0"/>
          </a:p>
          <a:p>
            <a:pPr lvl="1">
              <a:lnSpc>
                <a:spcPct val="90000"/>
              </a:lnSpc>
            </a:pPr>
            <a:r>
              <a:rPr lang="en-US" sz="2000" dirty="0"/>
              <a:t>Groups have become too powerful as the government tries to appease every interest.</a:t>
            </a:r>
          </a:p>
          <a:p>
            <a:pPr lvl="1">
              <a:lnSpc>
                <a:spcPct val="90000"/>
              </a:lnSpc>
            </a:pPr>
            <a:r>
              <a:rPr lang="en-US" sz="2000" dirty="0"/>
              <a:t>Many </a:t>
            </a:r>
            <a:r>
              <a:rPr lang="en-US" sz="2000" dirty="0" err="1"/>
              <a:t>subgovernments</a:t>
            </a:r>
            <a:r>
              <a:rPr lang="en-US" sz="2000" dirty="0"/>
              <a:t> (iron triangles) aggravate the process.</a:t>
            </a:r>
          </a:p>
          <a:p>
            <a:pPr lvl="1">
              <a:lnSpc>
                <a:spcPct val="90000"/>
              </a:lnSpc>
            </a:pPr>
            <a:r>
              <a:rPr lang="en-US" sz="2000" dirty="0"/>
              <a:t>Trying to please every group results in contradictory policies.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3" grpId="0" build="p" bldLvl="2" autoUpdateAnimBg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479</Words>
  <Application>Microsoft Macintosh PowerPoint</Application>
  <PresentationFormat>On-screen Show (4:3)</PresentationFormat>
  <Paragraphs>52</Paragraphs>
  <Slides>9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Introduction to Interest Group Politics and Theories of Interest Groups Politics </vt:lpstr>
      <vt:lpstr>The Role of Interest Groups</vt:lpstr>
      <vt:lpstr>Interest Groups: Good or Evil?</vt:lpstr>
      <vt:lpstr>Interest Groups: Good or Evil?</vt:lpstr>
      <vt:lpstr>Interest Groups: Good or Evil?</vt:lpstr>
      <vt:lpstr>Theories of Interest Group Politics</vt:lpstr>
      <vt:lpstr>Theories of Interest Group Politics</vt:lpstr>
      <vt:lpstr>Pluralism</vt:lpstr>
      <vt:lpstr>Hyperpluralism</vt:lpstr>
    </vt:vector>
  </TitlesOfParts>
  <Company>Peoria Notre Dame High School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Role of Interest Groups</dc:title>
  <dc:creator>Katie Madison</dc:creator>
  <cp:lastModifiedBy>FAdmin</cp:lastModifiedBy>
  <cp:revision>3</cp:revision>
  <dcterms:created xsi:type="dcterms:W3CDTF">2012-01-02T14:57:23Z</dcterms:created>
  <dcterms:modified xsi:type="dcterms:W3CDTF">2012-01-02T15:01:11Z</dcterms:modified>
</cp:coreProperties>
</file>